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70" r:id="rId3"/>
    <p:sldId id="271" r:id="rId4"/>
    <p:sldId id="273" r:id="rId5"/>
    <p:sldId id="274" r:id="rId6"/>
    <p:sldId id="277" r:id="rId7"/>
    <p:sldId id="275" r:id="rId8"/>
    <p:sldId id="276" r:id="rId9"/>
    <p:sldId id="278" r:id="rId10"/>
  </p:sldIdLst>
  <p:sldSz cx="12192000" cy="6858000"/>
  <p:notesSz cx="9388475" cy="7102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3" autoAdjust="0"/>
    <p:restoredTop sz="94660"/>
  </p:normalViewPr>
  <p:slideViewPr>
    <p:cSldViewPr snapToGrid="0">
      <p:cViewPr varScale="1">
        <p:scale>
          <a:sx n="93" d="100"/>
          <a:sy n="93" d="100"/>
        </p:scale>
        <p:origin x="96" y="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chael Kuniega" userId="a72fe4fbff7b9625" providerId="LiveId" clId="{89402063-D76E-4BD0-9A5E-F01F2D94913A}"/>
    <pc:docChg chg="modSld">
      <pc:chgData name="Michael Kuniega" userId="a72fe4fbff7b9625" providerId="LiveId" clId="{89402063-D76E-4BD0-9A5E-F01F2D94913A}" dt="2019-09-01T00:23:15.709" v="8" actId="20577"/>
      <pc:docMkLst>
        <pc:docMk/>
      </pc:docMkLst>
      <pc:sldChg chg="modSp">
        <pc:chgData name="Michael Kuniega" userId="a72fe4fbff7b9625" providerId="LiveId" clId="{89402063-D76E-4BD0-9A5E-F01F2D94913A}" dt="2019-09-01T00:23:15.709" v="8" actId="20577"/>
        <pc:sldMkLst>
          <pc:docMk/>
          <pc:sldMk cId="1527751777" sldId="258"/>
        </pc:sldMkLst>
        <pc:spChg chg="mod">
          <ac:chgData name="Michael Kuniega" userId="a72fe4fbff7b9625" providerId="LiveId" clId="{89402063-D76E-4BD0-9A5E-F01F2D94913A}" dt="2019-09-01T00:23:15.709" v="8" actId="20577"/>
          <ac:spMkLst>
            <pc:docMk/>
            <pc:sldMk cId="1527751777" sldId="258"/>
            <ac:spMk id="2" creationId="{1C7E1829-8405-4BBD-A763-DEE59F26F514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9/1/2019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65566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9/1/2019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6008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9/1/2019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626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9/1/2019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6216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9/1/2019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147984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9/1/2019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703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9/1/2019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8199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9/1/2019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5406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9/1/2019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178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C7870F65-632F-4004-BDC8-3A66322F913F}" type="datetimeFigureOut">
              <a:rPr lang="en-US" smtClean="0"/>
              <a:t>9/1/2019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7430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9/1/2019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7539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C7870F65-632F-4004-BDC8-3A66322F913F}" type="datetimeFigureOut">
              <a:rPr lang="en-US" smtClean="0"/>
              <a:t>9/1/2019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42866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7E1829-8405-4BBD-A763-DEE59F26F5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79" y="758952"/>
            <a:ext cx="10270375" cy="3566160"/>
          </a:xfrm>
        </p:spPr>
        <p:txBody>
          <a:bodyPr>
            <a:normAutofit/>
          </a:bodyPr>
          <a:lstStyle/>
          <a:p>
            <a:r>
              <a:rPr lang="en-US" sz="115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Unit 4</a:t>
            </a:r>
            <a:br>
              <a:rPr lang="en-US" sz="11500" b="1" u="sng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9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Solving Linear Equations</a:t>
            </a:r>
            <a:endParaRPr lang="en-US" sz="11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B72FCAF-EFC0-4C66-8A32-B4023D38584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Algebra 1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4C15FAC-AA89-4804-B85E-1632CA6095A8}"/>
              </a:ext>
            </a:extLst>
          </p:cNvPr>
          <p:cNvSpPr txBox="1"/>
          <p:nvPr/>
        </p:nvSpPr>
        <p:spPr>
          <a:xfrm>
            <a:off x="5637068" y="2971800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77517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866900" y="0"/>
            <a:ext cx="8458200" cy="842053"/>
          </a:xfrm>
        </p:spPr>
        <p:txBody>
          <a:bodyPr>
            <a:normAutofit/>
          </a:bodyPr>
          <a:lstStyle/>
          <a:p>
            <a:pPr algn="ctr"/>
            <a:r>
              <a:rPr lang="en-US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Steps for Solving an Equation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0" y="819150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DACEC590-A6A4-48B8-8D37-E0B07506BB66}"/>
                  </a:ext>
                </a:extLst>
              </p:cNvPr>
              <p:cNvSpPr txBox="1"/>
              <p:nvPr/>
            </p:nvSpPr>
            <p:spPr>
              <a:xfrm>
                <a:off x="51371" y="977900"/>
                <a:ext cx="12140629" cy="51398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742950" indent="-742950">
                  <a:buFont typeface="+mj-lt"/>
                  <a:buAutoNum type="arabicPeriod"/>
                </a:pPr>
                <a:r>
                  <a:rPr lang="en-US" sz="40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Do Distributive Property (If Necessary)</a:t>
                </a:r>
              </a:p>
              <a:p>
                <a:pPr marL="742950" indent="-742950">
                  <a:buFont typeface="+mj-lt"/>
                  <a:buAutoNum type="arabicPeriod"/>
                </a:pPr>
                <a:endParaRPr lang="en-US" sz="28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742950" indent="-742950">
                  <a:buFont typeface="+mj-lt"/>
                  <a:buAutoNum type="arabicPeriod"/>
                </a:pPr>
                <a:r>
                  <a:rPr lang="en-US" sz="40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Combine Like Terms (</a:t>
                </a:r>
                <a14:m>
                  <m:oMath xmlns:m="http://schemas.openxmlformats.org/officeDocument/2006/math">
                    <m:r>
                      <a:rPr lang="en-US" sz="40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+ </m:t>
                    </m:r>
                    <m:r>
                      <a:rPr lang="en-US" sz="40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𝑜𝑟</m:t>
                    </m:r>
                    <m:r>
                      <a:rPr lang="en-US" sz="40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 −</m:t>
                    </m:r>
                  </m:oMath>
                </a14:m>
                <a:r>
                  <a:rPr lang="en-US" sz="40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) (If Necessary)</a:t>
                </a:r>
              </a:p>
              <a:p>
                <a:pPr marL="742950" indent="-742950">
                  <a:buFont typeface="+mj-lt"/>
                  <a:buAutoNum type="arabicPeriod"/>
                </a:pPr>
                <a:endParaRPr lang="en-US" sz="28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742950" indent="-742950">
                  <a:buFont typeface="+mj-lt"/>
                  <a:buAutoNum type="arabicPeriod"/>
                </a:pPr>
                <a:r>
                  <a:rPr lang="en-US" sz="40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Use the Addition or Subtraction Property of Equality (Undo </a:t>
                </a:r>
                <a14:m>
                  <m:oMath xmlns:m="http://schemas.openxmlformats.org/officeDocument/2006/math">
                    <m:r>
                      <a:rPr lang="en-US" sz="4000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+ </m:t>
                    </m:r>
                    <m:r>
                      <a:rPr lang="en-US" sz="4000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𝑜𝑟</m:t>
                    </m:r>
                    <m:r>
                      <a:rPr lang="en-US" sz="4000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 −</m:t>
                    </m:r>
                  </m:oMath>
                </a14:m>
                <a:r>
                  <a:rPr lang="en-US" sz="40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by doing the Opposite)</a:t>
                </a:r>
              </a:p>
              <a:p>
                <a:pPr marL="742950" indent="-742950">
                  <a:buFont typeface="+mj-lt"/>
                  <a:buAutoNum type="arabicPeriod"/>
                </a:pPr>
                <a:endParaRPr lang="en-US" sz="28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742950" indent="-742950">
                  <a:buFont typeface="+mj-lt"/>
                  <a:buAutoNum type="arabicPeriod"/>
                </a:pPr>
                <a:r>
                  <a:rPr lang="en-US" sz="40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Use Multiplication or Division Property of Equality (Undo </a:t>
                </a:r>
                <a14:m>
                  <m:oMath xmlns:m="http://schemas.openxmlformats.org/officeDocument/2006/math">
                    <m:r>
                      <a:rPr lang="en-US" sz="40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4000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4000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𝑜𝑟</m:t>
                    </m:r>
                    <m:r>
                      <a:rPr lang="en-US" sz="4000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 ÷</m:t>
                    </m:r>
                  </m:oMath>
                </a14:m>
                <a:r>
                  <a:rPr lang="en-US" sz="40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by doing the Opposite) </a:t>
                </a: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DACEC590-A6A4-48B8-8D37-E0B07506BB6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371" y="977900"/>
                <a:ext cx="12140629" cy="5139869"/>
              </a:xfrm>
              <a:prstGeom prst="rect">
                <a:avLst/>
              </a:prstGeom>
              <a:blipFill>
                <a:blip r:embed="rId2"/>
                <a:stretch>
                  <a:fillRect l="-1857" t="-2370" b="-36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331287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866900" y="0"/>
            <a:ext cx="8458200" cy="842053"/>
          </a:xfrm>
        </p:spPr>
        <p:txBody>
          <a:bodyPr>
            <a:normAutofit/>
          </a:bodyPr>
          <a:lstStyle/>
          <a:p>
            <a:pPr algn="ctr"/>
            <a:r>
              <a:rPr lang="en-US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Solve for the Variable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0" y="819150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8F960FA0-12B7-435A-A3CE-764B2B7C684F}"/>
              </a:ext>
            </a:extLst>
          </p:cNvPr>
          <p:cNvCxnSpPr/>
          <p:nvPr/>
        </p:nvCxnSpPr>
        <p:spPr>
          <a:xfrm>
            <a:off x="2809983" y="819150"/>
            <a:ext cx="0" cy="5520005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E60CD34-5E6D-4D5B-B9EC-048D50FC312C}"/>
              </a:ext>
            </a:extLst>
          </p:cNvPr>
          <p:cNvCxnSpPr/>
          <p:nvPr/>
        </p:nvCxnSpPr>
        <p:spPr>
          <a:xfrm>
            <a:off x="5844284" y="842053"/>
            <a:ext cx="0" cy="5520005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BA0829EB-361C-49C5-897B-577DC106618C}"/>
              </a:ext>
            </a:extLst>
          </p:cNvPr>
          <p:cNvCxnSpPr/>
          <p:nvPr/>
        </p:nvCxnSpPr>
        <p:spPr>
          <a:xfrm>
            <a:off x="9018998" y="819150"/>
            <a:ext cx="0" cy="5520005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0D857FC8-0AE0-4C45-8BF6-D87C85DA7026}"/>
                  </a:ext>
                </a:extLst>
              </p:cNvPr>
              <p:cNvSpPr txBox="1"/>
              <p:nvPr/>
            </p:nvSpPr>
            <p:spPr>
              <a:xfrm>
                <a:off x="371022" y="1361302"/>
                <a:ext cx="2029017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10=</m:t>
                      </m:r>
                      <m:r>
                        <a:rPr lang="en-US" sz="32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32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+6</m:t>
                      </m:r>
                    </m:oMath>
                  </m:oMathPara>
                </a14:m>
                <a:endParaRPr lang="en-US" sz="32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0D857FC8-0AE0-4C45-8BF6-D87C85DA702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1022" y="1361302"/>
                <a:ext cx="2029017" cy="49244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1E554FCE-B4CA-4F02-92B3-EF84D923DB82}"/>
                  </a:ext>
                </a:extLst>
              </p:cNvPr>
              <p:cNvSpPr txBox="1"/>
              <p:nvPr/>
            </p:nvSpPr>
            <p:spPr>
              <a:xfrm>
                <a:off x="3312625" y="1361301"/>
                <a:ext cx="1850443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−13=3</m:t>
                      </m:r>
                      <m:r>
                        <a:rPr lang="en-US" sz="32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𝑝</m:t>
                      </m:r>
                    </m:oMath>
                  </m:oMathPara>
                </a14:m>
                <a:endParaRPr lang="en-US" sz="32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1E554FCE-B4CA-4F02-92B3-EF84D923DB8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12625" y="1361301"/>
                <a:ext cx="1850443" cy="492443"/>
              </a:xfrm>
              <a:prstGeom prst="rect">
                <a:avLst/>
              </a:prstGeom>
              <a:blipFill>
                <a:blip r:embed="rId3"/>
                <a:stretch>
                  <a:fillRect b="-37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A12631CA-28FD-46C8-87A7-6E1A5C56B804}"/>
                  </a:ext>
                </a:extLst>
              </p:cNvPr>
              <p:cNvSpPr txBox="1"/>
              <p:nvPr/>
            </p:nvSpPr>
            <p:spPr>
              <a:xfrm>
                <a:off x="6506420" y="1361300"/>
                <a:ext cx="1169807" cy="84003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8=</m:t>
                      </m:r>
                      <m:f>
                        <m:fPr>
                          <m:ctrlPr>
                            <a:rPr lang="en-US" sz="32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𝑤</m:t>
                          </m:r>
                        </m:num>
                        <m:den>
                          <m:r>
                            <a:rPr lang="en-US" sz="32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A12631CA-28FD-46C8-87A7-6E1A5C56B80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06420" y="1361300"/>
                <a:ext cx="1169807" cy="840038"/>
              </a:xfrm>
              <a:prstGeom prst="rect">
                <a:avLst/>
              </a:prstGeom>
              <a:blipFill>
                <a:blip r:embed="rId4"/>
                <a:stretch>
                  <a:fillRect r="-1042" b="-65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835E4BB6-6654-4D00-9492-7C58D7762868}"/>
                  </a:ext>
                </a:extLst>
              </p:cNvPr>
              <p:cNvSpPr txBox="1"/>
              <p:nvPr/>
            </p:nvSpPr>
            <p:spPr>
              <a:xfrm>
                <a:off x="9624382" y="1321930"/>
                <a:ext cx="1856534" cy="91877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−6=</m:t>
                      </m:r>
                      <m:f>
                        <m:fPr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</m:num>
                        <m:den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11</m:t>
                          </m:r>
                        </m:den>
                      </m:f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𝑡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835E4BB6-6654-4D00-9492-7C58D776286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24382" y="1321930"/>
                <a:ext cx="1856534" cy="91877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953120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866900" y="0"/>
            <a:ext cx="8458200" cy="842053"/>
          </a:xfrm>
        </p:spPr>
        <p:txBody>
          <a:bodyPr>
            <a:normAutofit/>
          </a:bodyPr>
          <a:lstStyle/>
          <a:p>
            <a:pPr algn="ctr"/>
            <a:r>
              <a:rPr lang="en-US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Solve the Equation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0" y="819150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E60CD34-5E6D-4D5B-B9EC-048D50FC312C}"/>
              </a:ext>
            </a:extLst>
          </p:cNvPr>
          <p:cNvCxnSpPr/>
          <p:nvPr/>
        </p:nvCxnSpPr>
        <p:spPr>
          <a:xfrm>
            <a:off x="5844284" y="842053"/>
            <a:ext cx="0" cy="5520005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0D857FC8-0AE0-4C45-8BF6-D87C85DA7026}"/>
                  </a:ext>
                </a:extLst>
              </p:cNvPr>
              <p:cNvSpPr txBox="1"/>
              <p:nvPr/>
            </p:nvSpPr>
            <p:spPr>
              <a:xfrm>
                <a:off x="1727681" y="1288876"/>
                <a:ext cx="2441951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−6=−</m:t>
                      </m:r>
                      <m:r>
                        <a:rPr lang="en-US" sz="32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𝑔</m:t>
                      </m:r>
                      <m:r>
                        <a:rPr lang="en-US" sz="32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+8</m:t>
                      </m:r>
                    </m:oMath>
                  </m:oMathPara>
                </a14:m>
                <a:endParaRPr lang="en-US" sz="32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0D857FC8-0AE0-4C45-8BF6-D87C85DA702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27681" y="1288876"/>
                <a:ext cx="2441951" cy="492443"/>
              </a:xfrm>
              <a:prstGeom prst="rect">
                <a:avLst/>
              </a:prstGeom>
              <a:blipFill>
                <a:blip r:embed="rId2"/>
                <a:stretch>
                  <a:fillRect b="-49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835E4BB6-6654-4D00-9492-7C58D7762868}"/>
                  </a:ext>
                </a:extLst>
              </p:cNvPr>
              <p:cNvSpPr txBox="1"/>
              <p:nvPr/>
            </p:nvSpPr>
            <p:spPr>
              <a:xfrm>
                <a:off x="7269918" y="1288876"/>
                <a:ext cx="3194401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7.2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+8.5=17.4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835E4BB6-6654-4D00-9492-7C58D776286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69918" y="1288876"/>
                <a:ext cx="3194401" cy="49244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975672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866900" y="0"/>
            <a:ext cx="8458200" cy="842053"/>
          </a:xfrm>
        </p:spPr>
        <p:txBody>
          <a:bodyPr>
            <a:normAutofit/>
          </a:bodyPr>
          <a:lstStyle/>
          <a:p>
            <a:pPr algn="ctr"/>
            <a:r>
              <a:rPr lang="en-US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Solve the Equation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0" y="819150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E60CD34-5E6D-4D5B-B9EC-048D50FC312C}"/>
              </a:ext>
            </a:extLst>
          </p:cNvPr>
          <p:cNvCxnSpPr/>
          <p:nvPr/>
        </p:nvCxnSpPr>
        <p:spPr>
          <a:xfrm>
            <a:off x="5844284" y="842053"/>
            <a:ext cx="0" cy="5520005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0D857FC8-0AE0-4C45-8BF6-D87C85DA7026}"/>
                  </a:ext>
                </a:extLst>
              </p:cNvPr>
              <p:cNvSpPr txBox="1"/>
              <p:nvPr/>
            </p:nvSpPr>
            <p:spPr>
              <a:xfrm>
                <a:off x="1727681" y="1205071"/>
                <a:ext cx="2619307" cy="115249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40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sz="4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en-US" sz="40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40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−4=7</m:t>
                      </m:r>
                    </m:oMath>
                  </m:oMathPara>
                </a14:m>
                <a:endParaRPr lang="en-US" sz="32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0D857FC8-0AE0-4C45-8BF6-D87C85DA702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27681" y="1205071"/>
                <a:ext cx="2619307" cy="1152495"/>
              </a:xfrm>
              <a:prstGeom prst="rect">
                <a:avLst/>
              </a:prstGeom>
              <a:blipFill>
                <a:blip r:embed="rId2"/>
                <a:stretch>
                  <a:fillRect b="-582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835E4BB6-6654-4D00-9492-7C58D7762868}"/>
                  </a:ext>
                </a:extLst>
              </p:cNvPr>
              <p:cNvSpPr txBox="1"/>
              <p:nvPr/>
            </p:nvSpPr>
            <p:spPr>
              <a:xfrm>
                <a:off x="7299644" y="1362620"/>
                <a:ext cx="2597121" cy="114845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40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𝑐</m:t>
                          </m:r>
                          <m:r>
                            <a:rPr lang="en-US" sz="4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+7</m:t>
                          </m:r>
                        </m:num>
                        <m:den>
                          <m:r>
                            <a:rPr lang="en-US" sz="4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−11</m:t>
                          </m:r>
                        </m:den>
                      </m:f>
                      <m:r>
                        <a:rPr lang="en-US" sz="40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=−3</m:t>
                      </m:r>
                    </m:oMath>
                  </m:oMathPara>
                </a14:m>
                <a:endParaRPr lang="en-US" sz="4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835E4BB6-6654-4D00-9492-7C58D776286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99644" y="1362620"/>
                <a:ext cx="2597121" cy="1148456"/>
              </a:xfrm>
              <a:prstGeom prst="rect">
                <a:avLst/>
              </a:prstGeom>
              <a:blipFill>
                <a:blip r:embed="rId3"/>
                <a:stretch>
                  <a:fillRect b="-58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84590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866900" y="0"/>
            <a:ext cx="8458200" cy="842053"/>
          </a:xfrm>
        </p:spPr>
        <p:txBody>
          <a:bodyPr>
            <a:normAutofit/>
          </a:bodyPr>
          <a:lstStyle/>
          <a:p>
            <a:pPr algn="ctr"/>
            <a:r>
              <a:rPr lang="en-US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Solve the Equation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0" y="819150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E60CD34-5E6D-4D5B-B9EC-048D50FC312C}"/>
              </a:ext>
            </a:extLst>
          </p:cNvPr>
          <p:cNvCxnSpPr/>
          <p:nvPr/>
        </p:nvCxnSpPr>
        <p:spPr>
          <a:xfrm>
            <a:off x="5939907" y="842053"/>
            <a:ext cx="0" cy="5520005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2">
            <a:extLst>
              <a:ext uri="{FF2B5EF4-FFF2-40B4-BE49-F238E27FC236}">
                <a16:creationId xmlns:a16="http://schemas.microsoft.com/office/drawing/2014/main" id="{26C85090-D980-49E3-A7A8-7C27184C5B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3518" y="895331"/>
            <a:ext cx="5800895" cy="381537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F07B77F2-9C43-4D56-809A-BE9B7327656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977900"/>
            <a:ext cx="5952128" cy="41026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11688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866900" y="0"/>
            <a:ext cx="8458200" cy="842053"/>
          </a:xfrm>
        </p:spPr>
        <p:txBody>
          <a:bodyPr>
            <a:normAutofit/>
          </a:bodyPr>
          <a:lstStyle/>
          <a:p>
            <a:pPr algn="ctr"/>
            <a:r>
              <a:rPr lang="en-US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Solve the Equation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0" y="819150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E60CD34-5E6D-4D5B-B9EC-048D50FC312C}"/>
              </a:ext>
            </a:extLst>
          </p:cNvPr>
          <p:cNvCxnSpPr/>
          <p:nvPr/>
        </p:nvCxnSpPr>
        <p:spPr>
          <a:xfrm>
            <a:off x="5742191" y="819150"/>
            <a:ext cx="0" cy="5520005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2">
            <a:extLst>
              <a:ext uri="{FF2B5EF4-FFF2-40B4-BE49-F238E27FC236}">
                <a16:creationId xmlns:a16="http://schemas.microsoft.com/office/drawing/2014/main" id="{CB6F3F6F-87FD-426A-A240-FCC7C7CF44E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372" y="932850"/>
            <a:ext cx="5595126" cy="3906275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182EE837-3557-4150-8C80-28E775D1B0B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90063" y="932850"/>
            <a:ext cx="6267891" cy="37007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62988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866900" y="0"/>
            <a:ext cx="8458200" cy="842053"/>
          </a:xfrm>
        </p:spPr>
        <p:txBody>
          <a:bodyPr>
            <a:normAutofit/>
          </a:bodyPr>
          <a:lstStyle/>
          <a:p>
            <a:pPr algn="ctr"/>
            <a:r>
              <a:rPr lang="en-US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Solve the Equation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0" y="819150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E60CD34-5E6D-4D5B-B9EC-048D50FC312C}"/>
              </a:ext>
            </a:extLst>
          </p:cNvPr>
          <p:cNvCxnSpPr/>
          <p:nvPr/>
        </p:nvCxnSpPr>
        <p:spPr>
          <a:xfrm>
            <a:off x="5844284" y="842053"/>
            <a:ext cx="0" cy="5520005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2">
            <a:extLst>
              <a:ext uri="{FF2B5EF4-FFF2-40B4-BE49-F238E27FC236}">
                <a16:creationId xmlns:a16="http://schemas.microsoft.com/office/drawing/2014/main" id="{3BC2D2D9-D529-4C16-B6D6-E4DE5EA095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000" y="923907"/>
            <a:ext cx="5530254" cy="3129243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D064FFFB-F20C-4C4B-8610-7A203148CDE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84493" y="977899"/>
            <a:ext cx="6125658" cy="37071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27070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866900" y="0"/>
            <a:ext cx="8458200" cy="842053"/>
          </a:xfrm>
        </p:spPr>
        <p:txBody>
          <a:bodyPr>
            <a:normAutofit/>
          </a:bodyPr>
          <a:lstStyle/>
          <a:p>
            <a:pPr algn="ctr"/>
            <a:r>
              <a:rPr lang="en-US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Solve the Equation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0" y="819150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E60CD34-5E6D-4D5B-B9EC-048D50FC312C}"/>
              </a:ext>
            </a:extLst>
          </p:cNvPr>
          <p:cNvCxnSpPr/>
          <p:nvPr/>
        </p:nvCxnSpPr>
        <p:spPr>
          <a:xfrm>
            <a:off x="5844284" y="842053"/>
            <a:ext cx="0" cy="5520005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0D857FC8-0AE0-4C45-8BF6-D87C85DA7026}"/>
                  </a:ext>
                </a:extLst>
              </p:cNvPr>
              <p:cNvSpPr txBox="1"/>
              <p:nvPr/>
            </p:nvSpPr>
            <p:spPr>
              <a:xfrm>
                <a:off x="111533" y="1131788"/>
                <a:ext cx="5550943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:r>
                  <a:rPr lang="en-US" sz="4000" b="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2(</a:t>
                </a:r>
                <a14:m>
                  <m:oMath xmlns:m="http://schemas.openxmlformats.org/officeDocument/2006/math">
                    <m:r>
                      <a:rPr lang="en-US" sz="40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40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40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4</m:t>
                    </m:r>
                    <m:r>
                      <a:rPr lang="en-US" sz="40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)−5(</m:t>
                    </m:r>
                    <m:r>
                      <a:rPr lang="en-US" sz="40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40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−2)=36</m:t>
                    </m:r>
                  </m:oMath>
                </a14:m>
                <a:endParaRPr lang="en-US" sz="32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0D857FC8-0AE0-4C45-8BF6-D87C85DA702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533" y="1131788"/>
                <a:ext cx="5550943" cy="615553"/>
              </a:xfrm>
              <a:prstGeom prst="rect">
                <a:avLst/>
              </a:prstGeom>
              <a:blipFill>
                <a:blip r:embed="rId2"/>
                <a:stretch>
                  <a:fillRect l="-5598" t="-26733" b="-5544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F3F10043-21A6-42CD-9484-45642D020469}"/>
                  </a:ext>
                </a:extLst>
              </p:cNvPr>
              <p:cNvSpPr txBox="1"/>
              <p:nvPr/>
            </p:nvSpPr>
            <p:spPr>
              <a:xfrm>
                <a:off x="6347717" y="1131787"/>
                <a:ext cx="5143267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:r>
                  <a:rPr lang="en-US" sz="4000" b="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2</a:t>
                </a:r>
                <a14:m>
                  <m:oMath xmlns:m="http://schemas.openxmlformats.org/officeDocument/2006/math">
                    <m:r>
                      <a:rPr lang="en-US" sz="40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40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40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4=</m:t>
                    </m:r>
                    <m:r>
                      <a:rPr lang="en-US" sz="40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−4</m:t>
                    </m:r>
                    <m:r>
                      <a:rPr lang="en-US" sz="40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40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+5</m:t>
                    </m:r>
                    <m:r>
                      <a:rPr lang="en-US" sz="40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40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−3</m:t>
                    </m:r>
                  </m:oMath>
                </a14:m>
                <a:endParaRPr lang="en-US" sz="32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F3F10043-21A6-42CD-9484-45642D02046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47717" y="1131787"/>
                <a:ext cx="5143267" cy="615553"/>
              </a:xfrm>
              <a:prstGeom prst="rect">
                <a:avLst/>
              </a:prstGeom>
              <a:blipFill>
                <a:blip r:embed="rId3"/>
                <a:stretch>
                  <a:fillRect l="-6043" t="-26733" b="-5544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67107360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281</TotalTime>
  <Words>146</Words>
  <Application>Microsoft Office PowerPoint</Application>
  <PresentationFormat>Widescreen</PresentationFormat>
  <Paragraphs>27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Calibri</vt:lpstr>
      <vt:lpstr>Calibri Light</vt:lpstr>
      <vt:lpstr>Cambria Math</vt:lpstr>
      <vt:lpstr>Retrospect</vt:lpstr>
      <vt:lpstr>Unit 4 Solving Linear Equations</vt:lpstr>
      <vt:lpstr>Steps for Solving an Equation</vt:lpstr>
      <vt:lpstr>Solve for the Variable</vt:lpstr>
      <vt:lpstr>Solve the Equation</vt:lpstr>
      <vt:lpstr>Solve the Equation</vt:lpstr>
      <vt:lpstr>Solve the Equation</vt:lpstr>
      <vt:lpstr>Solve the Equation</vt:lpstr>
      <vt:lpstr>Solve the Equation</vt:lpstr>
      <vt:lpstr>Solve the Equation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1 Section 2C: Laws of Exponents</dc:title>
  <dc:creator>Michael Kuniega</dc:creator>
  <cp:lastModifiedBy>Michael Kuniega</cp:lastModifiedBy>
  <cp:revision>20</cp:revision>
  <cp:lastPrinted>2018-09-28T22:52:40Z</cp:lastPrinted>
  <dcterms:created xsi:type="dcterms:W3CDTF">2018-08-29T02:57:50Z</dcterms:created>
  <dcterms:modified xsi:type="dcterms:W3CDTF">2019-09-01T23:49:01Z</dcterms:modified>
</cp:coreProperties>
</file>